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61" r:id="rId4"/>
    <p:sldId id="262" r:id="rId5"/>
    <p:sldId id="357" r:id="rId6"/>
    <p:sldId id="358" r:id="rId7"/>
    <p:sldId id="359" r:id="rId8"/>
    <p:sldId id="263" r:id="rId9"/>
    <p:sldId id="276" r:id="rId10"/>
    <p:sldId id="361" r:id="rId11"/>
    <p:sldId id="360" r:id="rId12"/>
    <p:sldId id="366" r:id="rId13"/>
    <p:sldId id="363" r:id="rId14"/>
    <p:sldId id="364" r:id="rId15"/>
    <p:sldId id="365" r:id="rId16"/>
    <p:sldId id="264" r:id="rId17"/>
    <p:sldId id="266" r:id="rId18"/>
    <p:sldId id="272" r:id="rId19"/>
    <p:sldId id="355" r:id="rId20"/>
    <p:sldId id="356" r:id="rId21"/>
    <p:sldId id="362" r:id="rId22"/>
    <p:sldId id="267" r:id="rId23"/>
    <p:sldId id="274" r:id="rId24"/>
    <p:sldId id="273" r:id="rId25"/>
    <p:sldId id="270" r:id="rId26"/>
    <p:sldId id="35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46D15-3247-5301-D58A-E915C9E59D48}" v="2010" dt="2021-10-05T20:22:34.589"/>
    <p1510:client id="{8A50FA97-9421-B8E6-2D23-DBBF5D46E2FA}" v="46" dt="2021-10-05T09:37:58.941"/>
    <p1510:client id="{DEC1BE78-0FD0-611A-1DA1-ED04E164AD8C}" v="281" dt="2021-10-05T20:48:55.393"/>
    <p1510:client id="{F3CB2A9D-BF91-AE4D-D983-C40F44EC0A73}" v="37" dt="2021-10-05T20:53:24.3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16"/>
    <p:restoredTop sz="86501"/>
  </p:normalViewPr>
  <p:slideViewPr>
    <p:cSldViewPr snapToGrid="0" snapToObjects="1">
      <p:cViewPr varScale="1">
        <p:scale>
          <a:sx n="65" d="100"/>
          <a:sy n="65" d="100"/>
        </p:scale>
        <p:origin x="34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10/5/2021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AF5E-1BF4-4CB0-9AEE-33FA13E51B9E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F510-43FB-4B08-B717-5D26F62B905B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5885C-8C85-45DF-9ED7-74F38E55443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918C3-F29A-4A6B-954F-4729082A6833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36FC3-ED20-401B-956B-79A818366843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6444-83DC-45C4-8355-9CD347E97D63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2E7E-BFF7-4347-B33F-5F80B6B8F413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A7306-253B-4C4D-A4A6-5E761EB8BDB1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2100-AC79-4D2A-8840-C94CC911D0F8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501F1-D087-46E3-8374-F71580A7DA46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C194A4A-71D3-45B1-B691-6CDBAA2874CF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Fall_2021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Fall_202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olorado.edu/r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r>
              <a:rPr lang="en-US" sz="660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Data Transfers</a:t>
            </a:r>
            <a:endParaRPr lang="en-US" sz="66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14A22-1524-4727-8348-E6818608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D4819-EE50-417C-964C-1C4A142E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C8EA9-62CD-437E-AD7C-B928C6B8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1154C-3FB1-4547-A371-5F2D5600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As with most Linux distributions, after logging into RC Resources you will be placed on your RC home directory.</a:t>
            </a:r>
          </a:p>
          <a:p>
            <a:r>
              <a:rPr lang="en-US" dirty="0">
                <a:latin typeface="Helvetica"/>
                <a:cs typeface="Helvetica"/>
              </a:rPr>
              <a:t>RC’s file system is broken up into 4 major components</a:t>
            </a:r>
          </a:p>
          <a:p>
            <a:pPr lvl="1"/>
            <a:r>
              <a:rPr lang="en-US" dirty="0"/>
              <a:t>Home – 2GB</a:t>
            </a:r>
          </a:p>
          <a:p>
            <a:pPr lvl="1"/>
            <a:r>
              <a:rPr lang="en-US" dirty="0"/>
              <a:t>Projects – 250GB</a:t>
            </a:r>
          </a:p>
          <a:p>
            <a:pPr lvl="1"/>
            <a:r>
              <a:rPr lang="en-US" dirty="0"/>
              <a:t>Scratch – 10TB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PL (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) - Contact your PI about purchasing PL Space!</a:t>
            </a:r>
          </a:p>
          <a:p>
            <a:r>
              <a:rPr lang="en-US" dirty="0">
                <a:latin typeface="Helvetica"/>
                <a:cs typeface="Helvetica"/>
              </a:rPr>
              <a:t>Backups occur regularly on Home and Projects.</a:t>
            </a:r>
          </a:p>
          <a:p>
            <a:pPr lvl="1"/>
            <a:r>
              <a:rPr lang="en-US" dirty="0"/>
              <a:t>PL Active capability is coming soon!</a:t>
            </a:r>
          </a:p>
          <a:p>
            <a:r>
              <a:rPr lang="en-US" dirty="0"/>
              <a:t>Scratch will delete files older than 90 days.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F9600-10FF-4182-BDDE-2066AC995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20E7-6549-46B9-9972-17A206DA4D4A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B4E0D-33BB-4E63-806F-30F039AB2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A4C1B-DDCA-4A03-8CEA-F7255920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79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 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83B10-A6F9-4779-9792-50A5163E9B48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623994" y="2380753"/>
            <a:ext cx="8110007" cy="656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623993" y="2380751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469957" y="275281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119595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4093325" y="239394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939289" y="2766014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3528014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6562657" y="241737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5408621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6040705" y="2831178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9734001" y="2453989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8579965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538055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9734001" y="325548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>
            <a:off x="8481848" y="3616104"/>
            <a:ext cx="24972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8485160" y="3619014"/>
            <a:ext cx="0" cy="12755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331124" y="46928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8113309" y="4749387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0979106" y="3619014"/>
            <a:ext cx="0" cy="12690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825070" y="46863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10474386" y="4734782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623993" y="3234989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469957" y="360705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4084465" y="324516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930429" y="361722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7518D1E-238F-4CF0-9FD2-85687024A27C}"/>
              </a:ext>
            </a:extLst>
          </p:cNvPr>
          <p:cNvCxnSpPr>
            <a:cxnSpLocks/>
          </p:cNvCxnSpPr>
          <p:nvPr/>
        </p:nvCxnSpPr>
        <p:spPr>
          <a:xfrm>
            <a:off x="6544936" y="3245162"/>
            <a:ext cx="0" cy="183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26C9ABF-6D1E-477F-B1BE-3D7BFB6E57EA}"/>
              </a:ext>
            </a:extLst>
          </p:cNvPr>
          <p:cNvSpPr/>
          <p:nvPr/>
        </p:nvSpPr>
        <p:spPr>
          <a:xfrm>
            <a:off x="5390900" y="3409773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40C5572-B352-47D1-9037-A0ADC94F5632}"/>
              </a:ext>
            </a:extLst>
          </p:cNvPr>
          <p:cNvSpPr txBox="1"/>
          <p:nvPr/>
        </p:nvSpPr>
        <p:spPr>
          <a:xfrm>
            <a:off x="6026946" y="3464605"/>
            <a:ext cx="103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/summit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3188084" y="3682629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729529" y="3660986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24B46A-CCC7-421A-9431-17EB07AA9FCA}"/>
              </a:ext>
            </a:extLst>
          </p:cNvPr>
          <p:cNvCxnSpPr>
            <a:cxnSpLocks/>
          </p:cNvCxnSpPr>
          <p:nvPr/>
        </p:nvCxnSpPr>
        <p:spPr>
          <a:xfrm>
            <a:off x="6561750" y="3889045"/>
            <a:ext cx="0" cy="1629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65D41BC5-FF35-4DAD-AA3A-26F03541827A}"/>
              </a:ext>
            </a:extLst>
          </p:cNvPr>
          <p:cNvSpPr/>
          <p:nvPr/>
        </p:nvSpPr>
        <p:spPr>
          <a:xfrm>
            <a:off x="5381388" y="404530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44B161D-7B94-473B-A13A-8F6A4C420853}"/>
              </a:ext>
            </a:extLst>
          </p:cNvPr>
          <p:cNvSpPr txBox="1"/>
          <p:nvPr/>
        </p:nvSpPr>
        <p:spPr>
          <a:xfrm>
            <a:off x="5639043" y="4110708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8486211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>
            <a:off x="10980157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348909" y="54082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512364" y="5464164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842855" y="54017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10000778" y="5455679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1623993" y="4086327"/>
            <a:ext cx="693085" cy="5361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2317079" y="4444550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RC Data transfer nodes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In addition to the usual RC login points, we also provide Data transfer nodes for faster transfers.</a:t>
            </a:r>
          </a:p>
          <a:p>
            <a:r>
              <a:rPr lang="en-US">
                <a:latin typeface="Helvetica"/>
                <a:cs typeface="Helvetica"/>
              </a:rPr>
              <a:t>The upcoming commands can utilized these nodes IF you are on CU's VPN.</a:t>
            </a:r>
            <a:endParaRPr lang="en-US" dirty="0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Address to transfer to data transfer nodes: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2196B-FA62-47B5-8BFC-2F28C236387A}"/>
              </a:ext>
            </a:extLst>
          </p:cNvPr>
          <p:cNvSpPr txBox="1"/>
          <p:nvPr/>
        </p:nvSpPr>
        <p:spPr>
          <a:xfrm>
            <a:off x="1151128" y="3906335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SCP / </a:t>
            </a:r>
            <a:r>
              <a:rPr lang="en-US" i="1">
                <a:latin typeface="Helvetica"/>
                <a:cs typeface="Helvetica"/>
              </a:rPr>
              <a:t>Secure Copy</a:t>
            </a:r>
            <a:endParaRPr lang="en-US" i="1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scp</a:t>
            </a:r>
            <a:r>
              <a:rPr lang="en-US">
                <a:latin typeface="Helvetica"/>
                <a:cs typeface="Helvetica"/>
              </a:rPr>
              <a:t> is a very simple file transfer command that allows users to transfer one file to another remote system.</a:t>
            </a:r>
            <a:endParaRPr lang="en-US"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with small or quick file transfers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SFTP / </a:t>
            </a:r>
            <a:r>
              <a:rPr lang="en-US" i="1">
                <a:latin typeface="Helvetica"/>
                <a:cs typeface="Helvetica"/>
              </a:rPr>
              <a:t>Secure File Transfer Protocol</a:t>
            </a:r>
            <a:endParaRPr lang="en-US" i="1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sftp</a:t>
            </a:r>
            <a:r>
              <a:rPr lang="en-US">
                <a:latin typeface="Helvetica"/>
                <a:cs typeface="Helvetica"/>
              </a:rPr>
              <a:t> is a similarly simple protocol that loads a user into a sftp prompt with both local and remote file systems accessable from a single prompt.</a:t>
            </a: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for multiple/repetative small file transfers.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33331" y="2906210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1AC6E2-FC5C-40E9-89AF-51DB42A77879}"/>
              </a:ext>
            </a:extLst>
          </p:cNvPr>
          <p:cNvSpPr txBox="1"/>
          <p:nvPr/>
        </p:nvSpPr>
        <p:spPr>
          <a:xfrm>
            <a:off x="1633330" y="5025523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sftp&lt;username&gt;@login.rc.colorado.edu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010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(2)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rsync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rsync</a:t>
            </a:r>
            <a:r>
              <a:rPr lang="en-US">
                <a:latin typeface="Helvetica"/>
                <a:cs typeface="Helvetica"/>
              </a:rPr>
              <a:t> is a popular linux utility for updating changed files to a remote filesystem.</a:t>
            </a:r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when working on a file on both remote and local machines with modifications that need to be updated</a:t>
            </a:r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Flags:</a:t>
            </a:r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-r    # recursive (directory)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-t    # sync based off timestamp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-c    # sync changed files based on content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  <a:p>
            <a:pPr marL="0" indent="0">
              <a:buNone/>
            </a:pP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3566" y="2674038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 -v file1 &lt;username&gt;@login.rc.colorado.edu:&lt;remote-path&gt;   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24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(3)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sshfs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Mount a remote directory to a local Unix operating system!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Mac and Linux Exclusive: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But can windows do something similar?</a:t>
            </a:r>
          </a:p>
          <a:p>
            <a:pPr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smb mounting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Universal mounting protocol that is built into every operating system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Contact RC to get this set up!</a:t>
            </a:r>
            <a:endParaRPr lang="en-US"/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  <a:p>
            <a:pPr marL="800100" lvl="1" indent="-342900"/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9519" y="296574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</a:rPr>
              <a:t>sshfs </a:t>
            </a:r>
            <a:r>
              <a:rPr lang="en-US" sz="2000">
                <a:solidFill>
                  <a:schemeClr val="accent5"/>
                </a:solidFill>
                <a:latin typeface="Consolas"/>
              </a:rPr>
              <a:t>&lt;username&gt;@login.rc.colorado.edu:&lt;path&gt; &lt;local-mountpoint&gt;</a:t>
            </a:r>
            <a:endParaRPr lang="en-US" sz="2000" dirty="0">
              <a:solidFill>
                <a:schemeClr val="accent5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29048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</a:p>
          <a:p>
            <a:r>
              <a:rPr lang="en-US" dirty="0">
                <a:latin typeface="Helvetica"/>
                <a:cs typeface="Helvetica"/>
              </a:rPr>
              <a:t>Demo: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360F-7983-4D39-94E6-1821506F8A55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E964D-41EF-4DAD-8F93-D92167D932C4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3863-9D9E-4A6E-B3D7-12C04947737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Getting Started with RC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indent="0" algn="ctr">
              <a:buNone/>
            </a:pP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/>
                <a:cs typeface="Tahoma"/>
              </a:rPr>
              <a:t>Slides available for download at:</a:t>
            </a:r>
            <a:r>
              <a:rPr lang="en-US" spc="-20" dirty="0">
                <a:latin typeface="Helvetica"/>
                <a:cs typeface="Tahoma"/>
              </a:rPr>
              <a:t> </a:t>
            </a: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pc="-20" dirty="0">
                <a:latin typeface="Helvetica"/>
                <a:cs typeface="Helvetica"/>
                <a:hlinkClick r:id="rId4"/>
              </a:rPr>
              <a:t>https://github.com/ResearchComputing/Data_Transfers_Fall_2021</a:t>
            </a: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B0C6-ADB4-42C9-886A-71DE138D9C57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5D851-AC27-4185-97C0-8C1F6B09BDA0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>
                <a:latin typeface="Helvetica"/>
                <a:cs typeface="Helvetica"/>
              </a:rPr>
              <a:t>To share files with other RC users. Simply contact RC with a list of </a:t>
            </a:r>
            <a:r>
              <a:rPr lang="en-US" dirty="0">
                <a:latin typeface="Helvetica"/>
                <a:cs typeface="Helvetica"/>
              </a:rPr>
              <a:t>users you would wish to allow access.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 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Off premise collaborators can only access Petalibrary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5971-7DCC-422A-BA20-CAB9A10B069B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Petalibrary.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7120C-9E70-47BE-8B22-E14BD61D39F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Petalibrary</a:t>
            </a:r>
            <a:r>
              <a:rPr lang="en-US" dirty="0"/>
              <a:t>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 err="1">
                <a:latin typeface="Helvetica"/>
                <a:cs typeface="Helvetica"/>
              </a:rPr>
              <a:t>curc</a:t>
            </a:r>
            <a:r>
              <a:rPr lang="en-US" i="1" dirty="0">
                <a:latin typeface="Helvetica"/>
                <a:cs typeface="Helvetica"/>
              </a:rPr>
              <a:t>-quota</a:t>
            </a:r>
            <a:r>
              <a:rPr lang="en-US" dirty="0">
                <a:latin typeface="Helvetica"/>
                <a:cs typeface="Helvetica"/>
              </a:rPr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Petalibrary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r>
              <a:rPr lang="en-US" dirty="0">
                <a:latin typeface="Helvetica"/>
                <a:cs typeface="Helvetica"/>
              </a:rPr>
              <a:t>Confidential Data is unsupported and </a:t>
            </a:r>
            <a:r>
              <a:rPr lang="en-US" i="1" dirty="0">
                <a:latin typeface="Helvetica"/>
                <a:cs typeface="Helvetica"/>
              </a:rPr>
              <a:t>should not be stored on </a:t>
            </a:r>
            <a:r>
              <a:rPr lang="en-US" i="1" dirty="0" err="1">
                <a:latin typeface="Helvetica"/>
                <a:cs typeface="Helvetica"/>
              </a:rPr>
              <a:t>Petalibrary</a:t>
            </a:r>
            <a:endParaRPr lang="en-US" i="1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DABC5-568C-4AFD-B8D0-730ECF7DAF58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latin typeface="Helvetica"/>
                <a:cs typeface="Tahoma"/>
              </a:rPr>
              <a:t>Please fill out the survey: 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600" spc="-20" dirty="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latin typeface="Helvetica"/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latin typeface="Helvetica"/>
                <a:cs typeface="Tahoma"/>
              </a:rPr>
              <a:t> </a:t>
            </a:r>
            <a:r>
              <a:rPr lang="en-US" spc="-50" dirty="0">
                <a:latin typeface="Helvetica"/>
                <a:cs typeface="Helvetica"/>
                <a:hlinkClick r:id="rId4"/>
              </a:rPr>
              <a:t>https://github.com/ResearchComputing/Data_Transfers_Fall_2021</a:t>
            </a:r>
            <a:endParaRPr lang="en-US" spc="-50">
              <a:latin typeface="Helvetica"/>
              <a:cs typeface="Helvetic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L="0" marR="59055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B259-AF47-4FA5-8087-C2A5CB5AB469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latin typeface="Helvetica"/>
                <a:cs typeface="Helvetica"/>
              </a:rPr>
              <a:t>Getting an RC Account</a:t>
            </a:r>
          </a:p>
          <a:p>
            <a:r>
              <a:rPr lang="en-US" dirty="0"/>
              <a:t>Navigating the RC Ecosystem</a:t>
            </a:r>
          </a:p>
          <a:p>
            <a:r>
              <a:rPr lang="en-US" dirty="0">
                <a:latin typeface="Helvetica"/>
                <a:cs typeface="Helvetica"/>
              </a:rPr>
              <a:t>Linux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 dirty="0"/>
              <a:t>Globus Demo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>
              <a:cs typeface="Helvetica"/>
            </a:endParaRP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0050D-8D40-4064-AC2A-77E22ED75265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accessing your resources, Research Computing requires users to obtain specialized RC accounts.</a:t>
            </a:r>
          </a:p>
          <a:p>
            <a:r>
              <a:rPr lang="en-US" dirty="0">
                <a:latin typeface="Helvetica"/>
                <a:cs typeface="Helvetica"/>
              </a:rPr>
              <a:t>Why?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 lot of CU users do not need access to HPC or Enterprise grade storage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Highly valuable resource!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requires the setup of 2-factor authentication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Other institutions utilize RMACC Summit</a:t>
            </a:r>
          </a:p>
          <a:p>
            <a:r>
              <a:rPr lang="en-US" dirty="0">
                <a:latin typeface="Helvetica"/>
                <a:cs typeface="Helvetica"/>
              </a:rPr>
              <a:t>Accounts can quickly and easily be obtained through our website at </a:t>
            </a:r>
            <a:r>
              <a:rPr lang="en-US" dirty="0">
                <a:latin typeface="Helvetica"/>
                <a:cs typeface="Helvetica"/>
                <a:hlinkClick r:id="rId2"/>
              </a:rPr>
              <a:t>www.Colorado.edu/rc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14D8F-F3B9-40DE-A07C-84ABC2BFC0EB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4B5E-A192-4124-879B-A800A137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04D589F-8D1F-473C-ADD7-3763A1CBB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460" y="1690688"/>
            <a:ext cx="7600434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75AF0-74BD-406B-A129-F888CFB0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6D771-9E21-40C4-A9D0-4C578A1BD45A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30854-67FE-453C-AE84-06889BF1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Transfers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68A5-8AC6-4F77-8012-79FBE682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ED228-D87E-48BC-B7C5-4F1EDEA4FE36}"/>
              </a:ext>
            </a:extLst>
          </p:cNvPr>
          <p:cNvSpPr/>
          <p:nvPr/>
        </p:nvSpPr>
        <p:spPr>
          <a:xfrm>
            <a:off x="3247697" y="4579403"/>
            <a:ext cx="2848303" cy="635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4AB49F8-6FEA-4CAE-9BDE-4C1A641AA2DC}"/>
              </a:ext>
            </a:extLst>
          </p:cNvPr>
          <p:cNvCxnSpPr>
            <a:cxnSpLocks/>
          </p:cNvCxnSpPr>
          <p:nvPr/>
        </p:nvCxnSpPr>
        <p:spPr>
          <a:xfrm flipH="1">
            <a:off x="5657894" y="3129648"/>
            <a:ext cx="3088815" cy="1519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2683AF-B7E3-4F08-BF52-8DBEEC10E70A}"/>
              </a:ext>
            </a:extLst>
          </p:cNvPr>
          <p:cNvSpPr txBox="1"/>
          <p:nvPr/>
        </p:nvSpPr>
        <p:spPr>
          <a:xfrm>
            <a:off x="8856188" y="2714149"/>
            <a:ext cx="230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Click here to get started!</a:t>
            </a:r>
          </a:p>
        </p:txBody>
      </p:sp>
    </p:spTree>
    <p:extLst>
      <p:ext uri="{BB962C8B-B14F-4D97-AF65-F5344CB8AC3E}">
        <p14:creationId xmlns:p14="http://schemas.microsoft.com/office/powerpoint/2010/main" val="41063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698E-C59A-4AA5-BC75-692E9ED7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540F-850F-45C0-B454-701B14B91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requesting your account you will soon be sent an invitation to RC’s Duo 2-factor authentication utility.</a:t>
            </a:r>
          </a:p>
          <a:p>
            <a:pPr lvl="1"/>
            <a:r>
              <a:rPr lang="en-US" dirty="0"/>
              <a:t>You will be prompted to set up a smart device with the Duo application.</a:t>
            </a:r>
          </a:p>
          <a:p>
            <a:pPr lvl="1"/>
            <a:r>
              <a:rPr lang="en-US" dirty="0"/>
              <a:t>Follow the steps prompted by the email invitation to activate your device.</a:t>
            </a:r>
          </a:p>
          <a:p>
            <a:r>
              <a:rPr lang="en-US" dirty="0"/>
              <a:t>Don’t have a smart Device? No Problem!</a:t>
            </a:r>
          </a:p>
          <a:p>
            <a:pPr lvl="1"/>
            <a:r>
              <a:rPr lang="en-US" dirty="0"/>
              <a:t>RC also offers 2 factor authentication tokens to access your account.</a:t>
            </a:r>
          </a:p>
          <a:p>
            <a:pPr lvl="1"/>
            <a:r>
              <a:rPr lang="en-US" dirty="0"/>
              <a:t>Contact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for more information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249C-3861-4DFF-866E-5F00BE38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3144-BF58-40B6-B51B-D5CDC34FDDD9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559B0-36BE-41A5-B7A1-C4FBC0CD3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6B09C-9C71-46E5-A5D7-AE41CB02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6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are numerous ways to access RC Resources from your local machine</a:t>
            </a:r>
          </a:p>
          <a:p>
            <a:pPr lvl="1"/>
            <a:r>
              <a:rPr lang="en-US" dirty="0"/>
              <a:t>Globus (if just managing files!)</a:t>
            </a:r>
          </a:p>
          <a:p>
            <a:pPr lvl="1"/>
            <a:r>
              <a:rPr lang="en-US" dirty="0"/>
              <a:t>Command line (Most common for Jobs)</a:t>
            </a:r>
          </a:p>
          <a:p>
            <a:pPr lvl="1"/>
            <a:r>
              <a:rPr lang="en-US" dirty="0" err="1"/>
              <a:t>Jupyterlab</a:t>
            </a:r>
            <a:endParaRPr lang="en-US" dirty="0"/>
          </a:p>
          <a:p>
            <a:pPr lvl="1"/>
            <a:r>
              <a:rPr lang="en-US" dirty="0"/>
              <a:t>Visualization Cluster</a:t>
            </a:r>
          </a:p>
          <a:p>
            <a:r>
              <a:rPr lang="en-US" dirty="0">
                <a:latin typeface="Helvetica"/>
                <a:cs typeface="Helvetica"/>
              </a:rPr>
              <a:t>Globus is probably the easiest solution when accessing files your files on RC resources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CE0A-783D-48AE-B8EA-7D6ACABA50EF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Other users may find the use of Globus to be overly clunky when wanting to check on their files.</a:t>
            </a:r>
          </a:p>
          <a:p>
            <a:r>
              <a:rPr lang="en-US" dirty="0">
                <a:latin typeface="Helvetica"/>
                <a:cs typeface="Helvetica"/>
              </a:rPr>
              <a:t>Users can log into RC servers on their local machines by opening a terminal and running the command:</a:t>
            </a:r>
          </a:p>
          <a:p>
            <a:endParaRPr lang="en-US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For users given temporary accounts please login with the following command: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3B48A-047B-49FA-B58B-B4AF36B1FB10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86D303-B5C3-4ABC-9C88-E37D67BD6111}"/>
              </a:ext>
            </a:extLst>
          </p:cNvPr>
          <p:cNvSpPr txBox="1"/>
          <p:nvPr/>
        </p:nvSpPr>
        <p:spPr>
          <a:xfrm>
            <a:off x="1174586" y="3308770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@login.rc.colorado.edu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A21389-E8CE-48EB-BF48-6E8A8F67B88C}"/>
              </a:ext>
            </a:extLst>
          </p:cNvPr>
          <p:cNvSpPr txBox="1"/>
          <p:nvPr/>
        </p:nvSpPr>
        <p:spPr>
          <a:xfrm>
            <a:off x="1174585" y="4898253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@tlogin1.rc.colorado.edu</a:t>
            </a:r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directories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contents of a directory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6DBB-AC29-4776-9407-2A658AEBC5CD}" type="datetime1">
              <a:rPr lang="en-US" smtClean="0"/>
              <a:t>10/5/2021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3" y="227906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3" y="365035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5020218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5158</TotalTime>
  <Words>1139</Words>
  <Application>Microsoft Office PowerPoint</Application>
  <PresentationFormat>Widescreen</PresentationFormat>
  <Paragraphs>206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Data Transfers</vt:lpstr>
      <vt:lpstr>Getting Started with RC</vt:lpstr>
      <vt:lpstr>Outline</vt:lpstr>
      <vt:lpstr>RC Accounts</vt:lpstr>
      <vt:lpstr>Getting an RC Account</vt:lpstr>
      <vt:lpstr>Duo Accounts</vt:lpstr>
      <vt:lpstr>Accessing RC Services</vt:lpstr>
      <vt:lpstr>Access through the Command Line</vt:lpstr>
      <vt:lpstr>Basic Navigation Commands</vt:lpstr>
      <vt:lpstr>RC Filesystem</vt:lpstr>
      <vt:lpstr>RC File system map</vt:lpstr>
      <vt:lpstr>RC Data transfer nodes</vt:lpstr>
      <vt:lpstr>Command line options (1)</vt:lpstr>
      <vt:lpstr>Command line options (2)</vt:lpstr>
      <vt:lpstr>Command line options (3)</vt:lpstr>
      <vt:lpstr>Globus</vt:lpstr>
      <vt:lpstr>Globus Demo (1)</vt:lpstr>
      <vt:lpstr>Globus Demo (2)</vt:lpstr>
      <vt:lpstr>PowerPoint Presentation</vt:lpstr>
      <vt:lpstr>PowerPoint Presentation</vt:lpstr>
      <vt:lpstr>Sharing Data</vt:lpstr>
      <vt:lpstr>Unix Groups</vt:lpstr>
      <vt:lpstr>Globus Shared Endpoints</vt:lpstr>
      <vt:lpstr>Data Publishing with Petalibrary</vt:lpstr>
      <vt:lpstr>Petalibrary Notes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383</cp:revision>
  <dcterms:created xsi:type="dcterms:W3CDTF">2019-04-12T06:07:02Z</dcterms:created>
  <dcterms:modified xsi:type="dcterms:W3CDTF">2021-10-05T20:54:46Z</dcterms:modified>
</cp:coreProperties>
</file>

<file path=docProps/thumbnail.jpeg>
</file>